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93" r:id="rId2"/>
    <p:sldId id="298" r:id="rId3"/>
    <p:sldId id="287" r:id="rId4"/>
    <p:sldId id="295" r:id="rId5"/>
    <p:sldId id="288" r:id="rId6"/>
    <p:sldId id="296" r:id="rId7"/>
    <p:sldId id="299" r:id="rId8"/>
    <p:sldId id="297" r:id="rId9"/>
    <p:sldId id="301" r:id="rId10"/>
    <p:sldId id="305" r:id="rId11"/>
    <p:sldId id="306" r:id="rId12"/>
    <p:sldId id="310" r:id="rId13"/>
    <p:sldId id="307" r:id="rId14"/>
    <p:sldId id="311" r:id="rId15"/>
    <p:sldId id="312" r:id="rId16"/>
    <p:sldId id="313" r:id="rId17"/>
    <p:sldId id="331" r:id="rId18"/>
    <p:sldId id="332" r:id="rId19"/>
    <p:sldId id="333" r:id="rId20"/>
    <p:sldId id="334" r:id="rId21"/>
    <p:sldId id="304" r:id="rId22"/>
    <p:sldId id="272" r:id="rId23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ExtraLight" panose="020B0604020202020204" charset="0"/>
      <p:regular r:id="rId29"/>
      <p:bold r:id="rId30"/>
      <p:italic r:id="rId31"/>
      <p:boldItalic r:id="rId32"/>
    </p:embeddedFont>
    <p:embeddedFont>
      <p:font typeface="Quicksand Light" charset="0"/>
      <p:regular r:id="rId33"/>
      <p:bold r:id="rId34"/>
    </p:embeddedFon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Cabin" panose="020B0604020202020204" charset="0"/>
      <p:regular r:id="rId39"/>
      <p:bold r:id="rId40"/>
      <p:italic r:id="rId41"/>
      <p:boldItalic r:id="rId42"/>
    </p:embeddedFont>
    <p:embeddedFont>
      <p:font typeface="Montserrat Light" panose="020B0604020202020204" charset="0"/>
      <p:regular r:id="rId43"/>
      <p:bold r:id="rId44"/>
      <p:italic r:id="rId45"/>
      <p:boldItalic r:id="rId46"/>
    </p:embeddedFont>
    <p:embeddedFont>
      <p:font typeface="Montserrat Black" panose="020B0604020202020204" charset="0"/>
      <p:bold r:id="rId47"/>
      <p:boldItalic r:id="rId48"/>
    </p:embeddedFont>
    <p:embeddedFont>
      <p:font typeface="Montserrat" panose="020B0604020202020204" charset="0"/>
      <p:regular r:id="rId49"/>
      <p:bold r:id="rId50"/>
      <p:italic r:id="rId51"/>
      <p:boldItalic r:id="rId52"/>
    </p:embeddedFont>
    <p:embeddedFont>
      <p:font typeface="Bodoni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2A8216-6DB7-412A-AB06-A1B67D27D926}">
  <a:tblStyle styleId="{072A8216-6DB7-412A-AB06-A1B67D27D9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6039" autoAdjust="0"/>
  </p:normalViewPr>
  <p:slideViewPr>
    <p:cSldViewPr>
      <p:cViewPr varScale="1">
        <p:scale>
          <a:sx n="92" d="100"/>
          <a:sy n="92" d="100"/>
        </p:scale>
        <p:origin x="86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28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51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28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99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de7457949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de7457949_0_7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23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64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e7457949_0_3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88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8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e7457949_0_3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3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80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38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e7457949_0_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16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e7457949_0_3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45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122200" y="182690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AE3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ubTitle" idx="1"/>
          </p:nvPr>
        </p:nvSpPr>
        <p:spPr>
          <a:xfrm>
            <a:off x="2122200" y="2765302"/>
            <a:ext cx="489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1 1">
  <p:cSld name="BIG_NUMBER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5" name="Google Shape;235;p22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2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9" name="Google Shape;239;p22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2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43" name="Google Shape;243;p22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2"/>
          <p:cNvSpPr txBox="1">
            <a:spLocks noGrp="1"/>
          </p:cNvSpPr>
          <p:nvPr>
            <p:ph type="title" hasCustomPrompt="1"/>
          </p:nvPr>
        </p:nvSpPr>
        <p:spPr>
          <a:xfrm>
            <a:off x="314550" y="1919975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ext">
  <p:cSld name="BLANK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title"/>
          </p:nvPr>
        </p:nvSpPr>
        <p:spPr>
          <a:xfrm>
            <a:off x="1229850" y="4118938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">
  <p:cSld name="BLANK_1_1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3E516C"/>
                </a:solidFill>
              </a:defRPr>
            </a:lvl1pPr>
            <a:lvl2pPr lvl="1" rtl="0">
              <a:buNone/>
              <a:defRPr>
                <a:solidFill>
                  <a:srgbClr val="3E516C"/>
                </a:solidFill>
              </a:defRPr>
            </a:lvl2pPr>
            <a:lvl3pPr lvl="2" rtl="0">
              <a:buNone/>
              <a:defRPr>
                <a:solidFill>
                  <a:srgbClr val="3E516C"/>
                </a:solidFill>
              </a:defRPr>
            </a:lvl3pPr>
            <a:lvl4pPr lvl="3" rtl="0">
              <a:buNone/>
              <a:defRPr>
                <a:solidFill>
                  <a:srgbClr val="3E516C"/>
                </a:solidFill>
              </a:defRPr>
            </a:lvl4pPr>
            <a:lvl5pPr lvl="4" rtl="0">
              <a:buNone/>
              <a:defRPr>
                <a:solidFill>
                  <a:srgbClr val="3E516C"/>
                </a:solidFill>
              </a:defRPr>
            </a:lvl5pPr>
            <a:lvl6pPr lvl="5" rtl="0">
              <a:buNone/>
              <a:defRPr>
                <a:solidFill>
                  <a:srgbClr val="3E516C"/>
                </a:solidFill>
              </a:defRPr>
            </a:lvl6pPr>
            <a:lvl7pPr lvl="6" rtl="0">
              <a:buNone/>
              <a:defRPr>
                <a:solidFill>
                  <a:srgbClr val="3E516C"/>
                </a:solidFill>
              </a:defRPr>
            </a:lvl7pPr>
            <a:lvl8pPr lvl="7" rtl="0">
              <a:buNone/>
              <a:defRPr>
                <a:solidFill>
                  <a:srgbClr val="3E516C"/>
                </a:solidFill>
              </a:defRPr>
            </a:lvl8pPr>
            <a:lvl9pPr lvl="8" rtl="0">
              <a:buNone/>
              <a:defRPr>
                <a:solidFill>
                  <a:srgbClr val="3E516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2">
            <a:alphaModFix/>
          </a:blip>
          <a:srcRect t="13521" b="20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ctrTitle"/>
          </p:nvPr>
        </p:nvSpPr>
        <p:spPr>
          <a:xfrm>
            <a:off x="2323600" y="1146190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CUSTOM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 hasCustomPrompt="1"/>
          </p:nvPr>
        </p:nvSpPr>
        <p:spPr>
          <a:xfrm>
            <a:off x="314550" y="8131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 idx="2" hasCustomPrompt="1"/>
          </p:nvPr>
        </p:nvSpPr>
        <p:spPr>
          <a:xfrm>
            <a:off x="314550" y="196070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9"/>
          <p:cNvSpPr txBox="1">
            <a:spLocks noGrp="1"/>
          </p:cNvSpPr>
          <p:nvPr>
            <p:ph type="title" idx="3" hasCustomPrompt="1"/>
          </p:nvPr>
        </p:nvSpPr>
        <p:spPr>
          <a:xfrm>
            <a:off x="314550" y="31463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1382875" y="15970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4"/>
          </p:nvPr>
        </p:nvSpPr>
        <p:spPr>
          <a:xfrm>
            <a:off x="1382875" y="274460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5"/>
          </p:nvPr>
        </p:nvSpPr>
        <p:spPr>
          <a:xfrm>
            <a:off x="1382875" y="39302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>
  <p:cSld name="CUSTOM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2122200" y="210255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3926900" y="1768658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ubTitle" idx="2"/>
          </p:nvPr>
        </p:nvSpPr>
        <p:spPr>
          <a:xfrm>
            <a:off x="1439125" y="1710508"/>
            <a:ext cx="18903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1439125" y="1283400"/>
            <a:ext cx="7866000" cy="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 ExtraLight"/>
              <a:buNone/>
              <a:defRPr sz="3600" b="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 ExtraLight"/>
              <a:buNone/>
              <a:defRPr sz="3600" b="0">
                <a:solidFill>
                  <a:srgbClr val="EFD67E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3"/>
          </p:nvPr>
        </p:nvSpPr>
        <p:spPr>
          <a:xfrm>
            <a:off x="6414675" y="1768400"/>
            <a:ext cx="18903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1425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4"/>
          </p:nvPr>
        </p:nvSpPr>
        <p:spPr>
          <a:xfrm>
            <a:off x="143912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5"/>
          </p:nvPr>
        </p:nvSpPr>
        <p:spPr>
          <a:xfrm>
            <a:off x="3926900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6"/>
          </p:nvPr>
        </p:nvSpPr>
        <p:spPr>
          <a:xfrm>
            <a:off x="6414675" y="2949725"/>
            <a:ext cx="18903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 rot="10800000" flipH="1">
            <a:off x="6095750" y="3297290"/>
            <a:ext cx="3060616" cy="186083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2"/>
          <p:cNvSpPr/>
          <p:nvPr/>
        </p:nvSpPr>
        <p:spPr>
          <a:xfrm rot="10800000">
            <a:off x="6388998" y="4132544"/>
            <a:ext cx="2767552" cy="102558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"/>
          <p:cNvSpPr/>
          <p:nvPr/>
        </p:nvSpPr>
        <p:spPr>
          <a:xfrm rot="10800000">
            <a:off x="6388998" y="4366515"/>
            <a:ext cx="2767552" cy="79161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1601250" y="1117575"/>
            <a:ext cx="594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1601250" y="2161650"/>
            <a:ext cx="59415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185" y="0"/>
            <a:ext cx="2999115" cy="172337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0" y="0"/>
            <a:ext cx="2711777" cy="94982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"/>
          <p:cNvSpPr/>
          <p:nvPr/>
        </p:nvSpPr>
        <p:spPr>
          <a:xfrm>
            <a:off x="0" y="0"/>
            <a:ext cx="2711777" cy="73313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AND_BODY_4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9" name="Google Shape;119;p13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_AND_BODY_4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rot="10800000" flipH="1">
            <a:off x="6836375" y="3817625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 rot="10800000">
            <a:off x="7057692" y="4412713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 rot="10800000">
            <a:off x="7057692" y="4579429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 flipH="1">
            <a:off x="4" y="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0" y="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0" y="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ctrTitle"/>
          </p:nvPr>
        </p:nvSpPr>
        <p:spPr>
          <a:xfrm>
            <a:off x="2137450" y="475411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/>
          <p:nvPr/>
        </p:nvSpPr>
        <p:spPr>
          <a:xfrm rot="10800000">
            <a:off x="1884334" y="674958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F8BC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5595300" y="1215400"/>
            <a:ext cx="31197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1803732" y="785400"/>
            <a:ext cx="3094758" cy="3572704"/>
          </a:xfrm>
          <a:custGeom>
            <a:avLst/>
            <a:gdLst/>
            <a:ahLst/>
            <a:cxnLst/>
            <a:rect l="l" t="t" r="r" b="b"/>
            <a:pathLst>
              <a:path w="51393" h="59330" extrusionOk="0">
                <a:moveTo>
                  <a:pt x="1" y="0"/>
                </a:moveTo>
                <a:lnTo>
                  <a:pt x="1" y="59329"/>
                </a:lnTo>
                <a:lnTo>
                  <a:pt x="51393" y="29665"/>
                </a:lnTo>
                <a:lnTo>
                  <a:pt x="1" y="0"/>
                </a:lnTo>
                <a:close/>
              </a:path>
            </a:pathLst>
          </a:custGeom>
          <a:solidFill>
            <a:srgbClr val="035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773787" y="1630238"/>
            <a:ext cx="1937679" cy="2237020"/>
          </a:xfrm>
          <a:custGeom>
            <a:avLst/>
            <a:gdLst/>
            <a:ahLst/>
            <a:cxnLst/>
            <a:rect l="l" t="t" r="r" b="b"/>
            <a:pathLst>
              <a:path w="32178" h="37149" extrusionOk="0">
                <a:moveTo>
                  <a:pt x="1" y="1"/>
                </a:moveTo>
                <a:lnTo>
                  <a:pt x="1" y="37148"/>
                </a:lnTo>
                <a:lnTo>
                  <a:pt x="32178" y="18574"/>
                </a:lnTo>
                <a:lnTo>
                  <a:pt x="1" y="1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315950" y="1846878"/>
            <a:ext cx="600368" cy="692080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2538225" y="32233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1433075" y="3522200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390475" y="2314425"/>
            <a:ext cx="340698" cy="393581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1092475" y="3733708"/>
            <a:ext cx="249006" cy="287644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FDD6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 rot="3600098">
            <a:off x="491626" y="2698005"/>
            <a:ext cx="249018" cy="287642"/>
          </a:xfrm>
          <a:custGeom>
            <a:avLst/>
            <a:gdLst/>
            <a:ahLst/>
            <a:cxnLst/>
            <a:rect l="l" t="t" r="r" b="b"/>
            <a:pathLst>
              <a:path w="15314" h="17693" extrusionOk="0">
                <a:moveTo>
                  <a:pt x="0" y="1"/>
                </a:moveTo>
                <a:lnTo>
                  <a:pt x="0" y="17692"/>
                </a:lnTo>
                <a:lnTo>
                  <a:pt x="15314" y="8847"/>
                </a:lnTo>
                <a:lnTo>
                  <a:pt x="0" y="1"/>
                </a:lnTo>
                <a:close/>
              </a:path>
            </a:pathLst>
          </a:custGeom>
          <a:solidFill>
            <a:srgbClr val="3691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"/>
          </p:nvPr>
        </p:nvSpPr>
        <p:spPr>
          <a:xfrm>
            <a:off x="5595300" y="2512925"/>
            <a:ext cx="29202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10800000">
            <a:off x="5363659" y="1407245"/>
            <a:ext cx="169066" cy="194921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3" name="Google Shape;223;p21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7" name="Google Shape;227;p21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1"/>
          </p:nvPr>
        </p:nvSpPr>
        <p:spPr>
          <a:xfrm>
            <a:off x="144650" y="783575"/>
            <a:ext cx="8854800" cy="21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3"/>
          </p:nvPr>
        </p:nvSpPr>
        <p:spPr>
          <a:xfrm>
            <a:off x="684775" y="3017400"/>
            <a:ext cx="77028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32" name="Google Shape;232;p21"/>
          <p:cNvCxnSpPr/>
          <p:nvPr/>
        </p:nvCxnSpPr>
        <p:spPr>
          <a:xfrm>
            <a:off x="3814350" y="288446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CCC3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cognitoforms.com/OKCPSFinance/SAFFY23MonthlyStudentActivityFundCheckli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84390"/>
            <a:ext cx="3577114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71800" y="2266950"/>
            <a:ext cx="4114800" cy="53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Monthly Balancing</a:t>
            </a:r>
          </a:p>
        </p:txBody>
      </p:sp>
    </p:spTree>
    <p:extLst>
      <p:ext uri="{BB962C8B-B14F-4D97-AF65-F5344CB8AC3E}">
        <p14:creationId xmlns:p14="http://schemas.microsoft.com/office/powerpoint/2010/main" val="17485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56 report 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97155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Now you can see what was receipted to your different cost centers for your profit/loss and Monthly balancing 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Print the same way you did the 19 report.</a:t>
            </a:r>
            <a:endParaRPr lang="en-US" sz="1050" dirty="0"/>
          </a:p>
        </p:txBody>
      </p:sp>
      <p:pic>
        <p:nvPicPr>
          <p:cNvPr id="4" name="Picture 3" descr="FI Document List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129"/>
          <a:stretch/>
        </p:blipFill>
        <p:spPr>
          <a:xfrm>
            <a:off x="533400" y="1657350"/>
            <a:ext cx="7596221" cy="32814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1885950"/>
            <a:ext cx="3048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  56 report</a:t>
            </a:r>
            <a:endParaRPr lang="en-US" dirty="0"/>
          </a:p>
        </p:txBody>
      </p:sp>
      <p:pic>
        <p:nvPicPr>
          <p:cNvPr id="3" name="Picture 2" descr="Print ALV 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0"/>
            <a:ext cx="3066875" cy="1828800"/>
          </a:xfrm>
          <a:prstGeom prst="rect">
            <a:avLst/>
          </a:prstGeom>
        </p:spPr>
      </p:pic>
      <p:pic>
        <p:nvPicPr>
          <p:cNvPr id="4" name="Picture 3" descr="Pr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3950"/>
            <a:ext cx="200220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76550"/>
            <a:ext cx="2948802" cy="2100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0289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kern="1200" dirty="0">
                <a:solidFill>
                  <a:schemeClr val="tx1"/>
                </a:solidFill>
                <a:latin typeface="+mn-lt"/>
              </a:rPr>
              <a:t>Print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</a:rPr>
              <a:t>ALV </a:t>
            </a:r>
            <a:r>
              <a:rPr lang="en-US" sz="1600" kern="1200" dirty="0">
                <a:solidFill>
                  <a:schemeClr val="tx1"/>
                </a:solidFill>
                <a:latin typeface="+mn-lt"/>
              </a:rPr>
              <a:t>List green check mark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kern="1200" dirty="0">
                <a:solidFill>
                  <a:schemeClr val="tx1"/>
                </a:solidFill>
                <a:latin typeface="+mn-lt"/>
              </a:rPr>
              <a:t>Print- change from your printer to Microsoft Print to PDF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kern="1200" dirty="0">
                <a:solidFill>
                  <a:schemeClr val="tx1"/>
                </a:solidFill>
                <a:latin typeface="+mn-lt"/>
              </a:rPr>
              <a:t>Save print Out put as: Put in you monthly report folder on your desk top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kern="1200" dirty="0">
                <a:solidFill>
                  <a:schemeClr val="tx1"/>
                </a:solidFill>
                <a:latin typeface="+mn-lt"/>
              </a:rPr>
              <a:t>Save as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</a:rPr>
              <a:t>56 </a:t>
            </a:r>
            <a:r>
              <a:rPr lang="en-US" sz="1600" kern="1200" dirty="0">
                <a:solidFill>
                  <a:schemeClr val="tx1"/>
                </a:solidFill>
                <a:latin typeface="+mn-lt"/>
              </a:rPr>
              <a:t>report the month and the year</a:t>
            </a:r>
          </a:p>
        </p:txBody>
      </p:sp>
    </p:spTree>
    <p:extLst>
      <p:ext uri="{BB962C8B-B14F-4D97-AF65-F5344CB8AC3E}">
        <p14:creationId xmlns:p14="http://schemas.microsoft.com/office/powerpoint/2010/main" val="12035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12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12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1;p42"/>
          <p:cNvSpPr txBox="1">
            <a:spLocks/>
          </p:cNvSpPr>
          <p:nvPr/>
        </p:nvSpPr>
        <p:spPr>
          <a:xfrm>
            <a:off x="1981200" y="571501"/>
            <a:ext cx="49102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2400" b="0" kern="1200" dirty="0">
              <a:solidFill>
                <a:schemeClr val="tx1"/>
              </a:solidFill>
              <a:latin typeface="Montserrat Light" panose="020B060402020202020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3900" y="1165501"/>
            <a:ext cx="7696200" cy="74295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>
                  <a:lumMod val="75000"/>
                </a:schemeClr>
              </a:buClr>
            </a:pPr>
            <a:endParaRPr lang="en-US" sz="2000" dirty="0" smtClean="0"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9542" y="2419350"/>
            <a:ext cx="36524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Font typeface="Cabin"/>
              <a:buNone/>
            </a:pPr>
            <a:r>
              <a:rPr lang="en-US" sz="1800" dirty="0" smtClean="0">
                <a:solidFill>
                  <a:srgbClr val="FF0000"/>
                </a:solidFill>
                <a:latin typeface="Montserrat" panose="020B0604020202020204" charset="0"/>
              </a:rPr>
              <a:t> </a:t>
            </a:r>
            <a:endParaRPr lang="en-US" sz="2000" dirty="0" smtClean="0"/>
          </a:p>
          <a:p>
            <a:pPr marL="0" indent="0">
              <a:buFont typeface="Cabin"/>
              <a:buNone/>
            </a:pPr>
            <a:endParaRPr lang="en-US" sz="20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477000" y="1981201"/>
            <a:ext cx="8382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rgbClr val="90C226"/>
              </a:buClr>
              <a:buFont typeface="Cabin"/>
              <a:buNone/>
            </a:pPr>
            <a:endParaRPr lang="en-US" dirty="0" smtClean="0">
              <a:solidFill>
                <a:srgbClr val="FF0000"/>
              </a:solidFill>
              <a:latin typeface="Montserrat" panose="020B060402020202020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3815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to run an open </a:t>
            </a:r>
            <a:r>
              <a:rPr lang="en-US" sz="3200" b="1" dirty="0" smtClean="0"/>
              <a:t>PO </a:t>
            </a:r>
            <a:r>
              <a:rPr lang="en-US" sz="3200" b="1" dirty="0"/>
              <a:t>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89535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 Code:ZMM97TD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219075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Content Placeholder 3" descr="Purchase Order by Cost Cent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1534" r="44814" b="40326"/>
          <a:stretch/>
        </p:blipFill>
        <p:spPr>
          <a:xfrm>
            <a:off x="4038600" y="1504950"/>
            <a:ext cx="4898126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Define Selection Op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71550"/>
            <a:ext cx="1239283" cy="1872202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-76200" y="1394102"/>
            <a:ext cx="4059926" cy="3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27000" indent="0">
              <a:buNone/>
            </a:pPr>
            <a:r>
              <a:rPr lang="en-US" dirty="0">
                <a:solidFill>
                  <a:schemeClr val="tx1"/>
                </a:solidFill>
              </a:rPr>
              <a:t>PO Deletion Status- Double Click choose </a:t>
            </a:r>
            <a:r>
              <a:rPr lang="en-US" dirty="0" smtClean="0">
                <a:solidFill>
                  <a:schemeClr val="tx1"/>
                </a:solidFill>
              </a:rPr>
              <a:t>= Single value, Click green check mark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12700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Fund </a:t>
            </a:r>
            <a:r>
              <a:rPr lang="en-US" dirty="0">
                <a:solidFill>
                  <a:schemeClr val="tx1"/>
                </a:solidFill>
              </a:rPr>
              <a:t>Center is your Site </a:t>
            </a:r>
            <a:r>
              <a:rPr lang="en-US" dirty="0" smtClean="0">
                <a:solidFill>
                  <a:schemeClr val="tx1"/>
                </a:solidFill>
              </a:rPr>
              <a:t>Number</a:t>
            </a:r>
            <a:endParaRPr lang="en-US" dirty="0">
              <a:solidFill>
                <a:schemeClr val="tx1"/>
              </a:solidFill>
            </a:endParaRPr>
          </a:p>
          <a:p>
            <a:pPr marL="12700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2700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PO </a:t>
            </a:r>
            <a:r>
              <a:rPr lang="en-US" dirty="0">
                <a:solidFill>
                  <a:schemeClr val="tx1"/>
                </a:solidFill>
              </a:rPr>
              <a:t>Number </a:t>
            </a:r>
          </a:p>
          <a:p>
            <a:pPr marL="127000" indent="0">
              <a:buNone/>
            </a:pPr>
            <a:r>
              <a:rPr lang="en-US" dirty="0">
                <a:solidFill>
                  <a:schemeClr val="tx1"/>
                </a:solidFill>
              </a:rPr>
              <a:t>SAF- </a:t>
            </a:r>
            <a:r>
              <a:rPr lang="en-US" dirty="0" smtClean="0">
                <a:solidFill>
                  <a:schemeClr val="tx1"/>
                </a:solidFill>
              </a:rPr>
              <a:t>49</a:t>
            </a: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>
                <a:solidFill>
                  <a:schemeClr val="tx1"/>
                </a:solidFill>
              </a:rPr>
              <a:t>000000 to 49</a:t>
            </a: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>
                <a:solidFill>
                  <a:schemeClr val="tx1"/>
                </a:solidFill>
              </a:rPr>
              <a:t>999999</a:t>
            </a:r>
            <a:endParaRPr lang="en-US" dirty="0">
              <a:solidFill>
                <a:schemeClr val="tx1"/>
              </a:solidFill>
            </a:endParaRPr>
          </a:p>
          <a:p>
            <a:pPr marL="12700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270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Red numbers indicate FY this will change each year</a:t>
            </a:r>
          </a:p>
          <a:p>
            <a:pPr marL="1270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r>
              <a:rPr lang="en-US" dirty="0">
                <a:solidFill>
                  <a:schemeClr val="tx1"/>
                </a:solidFill>
              </a:rPr>
              <a:t>Click the clock</a:t>
            </a:r>
          </a:p>
          <a:p>
            <a:pPr marL="0" indent="0" algn="ctr">
              <a:buFont typeface="Cabin"/>
              <a:buNone/>
            </a:pPr>
            <a:r>
              <a:rPr lang="en-US" sz="1800" dirty="0" smtClean="0">
                <a:solidFill>
                  <a:srgbClr val="FF0000"/>
                </a:solidFill>
                <a:latin typeface="Montserrat" panose="020B0604020202020204" charset="0"/>
              </a:rPr>
              <a:t> </a:t>
            </a:r>
            <a:endParaRPr lang="en-US" sz="2000" dirty="0" smtClean="0"/>
          </a:p>
          <a:p>
            <a:pPr marL="0" indent="0">
              <a:buFont typeface="Cabin"/>
              <a:buNone/>
            </a:pP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638800" y="234315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391400" y="135255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20000" y="272415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575" y="1504950"/>
            <a:ext cx="3886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239000" y="819150"/>
            <a:ext cx="18288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038600" y="2266950"/>
            <a:ext cx="2057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343150"/>
            <a:ext cx="30480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2876550"/>
            <a:ext cx="2286000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" y="2876550"/>
            <a:ext cx="3945626" cy="1447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257550"/>
            <a:ext cx="31242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8600" y="1962150"/>
            <a:ext cx="381000" cy="228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0" y="4552950"/>
            <a:ext cx="1524000" cy="381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76400" y="1715513"/>
            <a:ext cx="2438400" cy="62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48000" y="2647950"/>
            <a:ext cx="1066800" cy="33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19200" y="2994634"/>
            <a:ext cx="28956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3"/>
          </p:cNvCxnSpPr>
          <p:nvPr/>
        </p:nvCxnSpPr>
        <p:spPr>
          <a:xfrm flipV="1">
            <a:off x="1442285" y="2157272"/>
            <a:ext cx="2652111" cy="258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Zmm97TD</a:t>
            </a:r>
            <a:endParaRPr lang="en-US" dirty="0"/>
          </a:p>
        </p:txBody>
      </p:sp>
      <p:pic>
        <p:nvPicPr>
          <p:cNvPr id="3" name="Picture 2" descr="Purchase Order by Cost Cen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3950"/>
            <a:ext cx="5855510" cy="396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120015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it will look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Print Zmm97td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Print ALV 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0"/>
            <a:ext cx="3066875" cy="1828800"/>
          </a:xfrm>
          <a:prstGeom prst="rect">
            <a:avLst/>
          </a:prstGeom>
        </p:spPr>
      </p:pic>
      <p:pic>
        <p:nvPicPr>
          <p:cNvPr id="4" name="Picture 3" descr="Pr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3950"/>
            <a:ext cx="200220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76550"/>
            <a:ext cx="2948802" cy="2100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0289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Print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</a:rPr>
              <a:t>ALV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List green check mark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Print- change from your printer to Microsoft Print to PDF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Save print Out put as: Put in you monthly report folder on your desk top</a:t>
            </a:r>
          </a:p>
          <a:p>
            <a:pPr marL="342900" indent="-342900">
              <a:buFont typeface="+mj-lt"/>
              <a:buAutoNum type="arabicPeriod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Save as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</a:rPr>
              <a:t>56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</a:rPr>
              <a:t>report the month and the year</a:t>
            </a:r>
          </a:p>
        </p:txBody>
      </p:sp>
    </p:spTree>
    <p:extLst>
      <p:ext uri="{BB962C8B-B14F-4D97-AF65-F5344CB8AC3E}">
        <p14:creationId xmlns:p14="http://schemas.microsoft.com/office/powerpoint/2010/main" val="4684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Cash Count for Athletic Change fund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76350"/>
            <a:ext cx="2769573" cy="361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3355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school has the change fund for athletics a cash count sheet dated the last day of the month must be attached to your monthly balancing.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9550"/>
            <a:ext cx="4899600" cy="938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Cognito 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155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comes in 5 Parts </a:t>
            </a:r>
          </a:p>
          <a:p>
            <a:r>
              <a:rPr lang="en-US" dirty="0" smtClean="0"/>
              <a:t>Part 1 School information fill out completely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3550"/>
            <a:ext cx="7370391" cy="30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3350"/>
            <a:ext cx="4899600" cy="938400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Part 2: Report information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Click all that apply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95350"/>
            <a:ext cx="4782153" cy="41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6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33350"/>
            <a:ext cx="4899600" cy="9384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Part 3- Backup documents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2950"/>
            <a:ext cx="8783276" cy="2210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66950"/>
            <a:ext cx="3657600" cy="2691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114550"/>
            <a:ext cx="2209800" cy="838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343150"/>
            <a:ext cx="2057400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76750"/>
            <a:ext cx="2057400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0"/>
            <a:ext cx="4899600" cy="9384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Part 4- Signatures- Preparer’s Info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19150"/>
            <a:ext cx="6053727" cy="41222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47800" y="2571750"/>
            <a:ext cx="33528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3181350"/>
            <a:ext cx="9144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V="1">
            <a:off x="2209800" y="3181350"/>
            <a:ext cx="2590800" cy="1524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2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1;p42"/>
          <p:cNvSpPr txBox="1">
            <a:spLocks/>
          </p:cNvSpPr>
          <p:nvPr/>
        </p:nvSpPr>
        <p:spPr>
          <a:xfrm>
            <a:off x="1828800" y="590550"/>
            <a:ext cx="49102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kern="1200" dirty="0">
                <a:solidFill>
                  <a:sysClr val="windowText" lastClr="000000"/>
                </a:solidFill>
                <a:latin typeface="Montserrat" panose="020B0604020202020204" charset="0"/>
              </a:rPr>
              <a:t>Agenda</a:t>
            </a:r>
            <a:endParaRPr lang="en-US" b="0" kern="1200" dirty="0">
              <a:solidFill>
                <a:schemeClr val="tx1"/>
              </a:solidFill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3900" y="1165501"/>
            <a:ext cx="7696200" cy="74295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>
                  <a:lumMod val="75000"/>
                </a:schemeClr>
              </a:buClr>
            </a:pPr>
            <a:endParaRPr lang="en-US" sz="2000" dirty="0" smtClean="0"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9542" y="2419350"/>
            <a:ext cx="36524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Font typeface="Cabin"/>
              <a:buNone/>
            </a:pPr>
            <a:r>
              <a:rPr lang="en-US" sz="1800" dirty="0" smtClean="0">
                <a:solidFill>
                  <a:srgbClr val="FF0000"/>
                </a:solidFill>
                <a:latin typeface="Montserrat" panose="020B0604020202020204" charset="0"/>
              </a:rPr>
              <a:t> </a:t>
            </a:r>
            <a:endParaRPr lang="en-US" sz="2000" dirty="0" smtClean="0"/>
          </a:p>
          <a:p>
            <a:pPr marL="0" indent="0">
              <a:buFont typeface="Cabin"/>
              <a:buNone/>
            </a:pPr>
            <a:endParaRPr lang="en-US" sz="20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876800" y="1991458"/>
            <a:ext cx="3352800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rgbClr val="90C226"/>
              </a:buClr>
              <a:buFont typeface="Cabin"/>
              <a:buNone/>
            </a:pPr>
            <a:endParaRPr lang="en-US" dirty="0" smtClean="0">
              <a:solidFill>
                <a:srgbClr val="FF0000"/>
              </a:solidFill>
              <a:latin typeface="Montserrat" panose="020B0604020202020204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35255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Monthly </a:t>
            </a:r>
            <a:r>
              <a:rPr lang="en-US" sz="2400" dirty="0" smtClean="0"/>
              <a:t>Checklist- Cognito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 Fundraiser Inventory/Profit and </a:t>
            </a:r>
            <a:r>
              <a:rPr lang="en-US" sz="2400" dirty="0" smtClean="0"/>
              <a:t>Loss-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Run the 19 Budget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Run the Cash Receipts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Run Open PO </a:t>
            </a:r>
            <a:r>
              <a:rPr lang="en-US" sz="2400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complete the Cognito 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4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66750"/>
            <a:ext cx="6915753" cy="421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0"/>
            <a:ext cx="4899600" cy="9384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Part 5- Signatures- Approver’s Info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248150"/>
            <a:ext cx="33528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34200" y="4095750"/>
            <a:ext cx="9144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V="1">
            <a:off x="990600" y="2571750"/>
            <a:ext cx="2819400" cy="1600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21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21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5" name="Google Shape;615;p41"/>
          <p:cNvSpPr txBox="1">
            <a:spLocks noGrp="1"/>
          </p:cNvSpPr>
          <p:nvPr>
            <p:ph type="ctrTitle" idx="4294967295"/>
          </p:nvPr>
        </p:nvSpPr>
        <p:spPr>
          <a:xfrm>
            <a:off x="838200" y="28575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dirty="0" smtClean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Once you start your monthly report Accounting will see your progress.</a:t>
            </a:r>
            <a:br>
              <a:rPr lang="en-US" b="0" dirty="0" smtClean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b="0" dirty="0" smtClean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b="0" dirty="0" smtClean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b="0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28750"/>
            <a:ext cx="7848600" cy="35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4"/>
          <p:cNvSpPr txBox="1">
            <a:spLocks noGrp="1"/>
          </p:cNvSpPr>
          <p:nvPr>
            <p:ph type="subTitle" idx="1"/>
          </p:nvPr>
        </p:nvSpPr>
        <p:spPr>
          <a:xfrm>
            <a:off x="4191000" y="438150"/>
            <a:ext cx="489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4400" b="1" dirty="0">
                <a:solidFill>
                  <a:srgbClr val="035775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4899600" cy="938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Monthly Check </a:t>
            </a:r>
            <a:r>
              <a:rPr lang="en-US" sz="2800" dirty="0" smtClean="0">
                <a:solidFill>
                  <a:schemeClr val="tx1"/>
                </a:solidFill>
              </a:rPr>
              <a:t>list- Cognito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3" name="Google Shape;62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3</a:t>
            </a:fld>
            <a:endParaRPr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24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624" y="-19050"/>
            <a:ext cx="657376" cy="5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5800" y="1276350"/>
            <a:ext cx="289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Due by the 10</a:t>
            </a:r>
            <a:r>
              <a:rPr lang="en-US" baseline="30000" dirty="0"/>
              <a:t>th</a:t>
            </a:r>
            <a:r>
              <a:rPr lang="en-US" dirty="0"/>
              <a:t> business day of each </a:t>
            </a:r>
            <a:r>
              <a:rPr lang="en-US" dirty="0" smtClean="0"/>
              <a:t>month Before noon</a:t>
            </a:r>
          </a:p>
          <a:p>
            <a:r>
              <a:rPr lang="en-US" dirty="0">
                <a:hlinkClick r:id="rId4"/>
              </a:rPr>
              <a:t>SAF - FY23 Monthly Student Activity Fund Checklist (cognitoforms.com)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18484"/>
            <a:ext cx="5107629" cy="49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4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50" y="475411"/>
            <a:ext cx="6777950" cy="594000"/>
          </a:xfrm>
        </p:spPr>
        <p:txBody>
          <a:bodyPr/>
          <a:lstStyle/>
          <a:p>
            <a:r>
              <a:rPr lang="en-US" dirty="0"/>
              <a:t>SAF Fundraiser inventory/Profit and Loss</a:t>
            </a: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4294967295"/>
          </p:nvPr>
        </p:nvSpPr>
        <p:spPr>
          <a:xfrm>
            <a:off x="8742363" y="4749800"/>
            <a:ext cx="401637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4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466850"/>
            <a:ext cx="26670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Get the blank template off Accounting webpage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Training is separate for this form.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will change to Cognito soon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3467693" cy="396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election: Actual vs Budget (annual with c/f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810" b="49054"/>
          <a:stretch/>
        </p:blipFill>
        <p:spPr>
          <a:xfrm>
            <a:off x="2667000" y="1123950"/>
            <a:ext cx="5818472" cy="3800046"/>
          </a:xfrm>
          <a:prstGeom prst="rect">
            <a:avLst/>
          </a:prstGeom>
        </p:spPr>
      </p:pic>
      <p:sp>
        <p:nvSpPr>
          <p:cNvPr id="623" name="Google Shape;62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5</a:t>
            </a:fld>
            <a:endParaRPr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run 19 budget report</a:t>
            </a:r>
          </a:p>
        </p:txBody>
      </p:sp>
      <p:pic>
        <p:nvPicPr>
          <p:cNvPr id="624" name="Google Shape;6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0" y="99749"/>
            <a:ext cx="657376" cy="5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09800" y="514350"/>
            <a:ext cx="586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Montserrat Light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88179"/>
            <a:ext cx="205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 Code: </a:t>
            </a:r>
            <a:r>
              <a:rPr lang="en-US" sz="1200" dirty="0" smtClean="0"/>
              <a:t>Y_OKD_48000019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Fund Is Always 60801 to 60999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Funds center is your 3 digit site </a:t>
            </a:r>
            <a:r>
              <a:rPr lang="en-US" sz="1200" dirty="0" smtClean="0"/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Variant always </a:t>
            </a:r>
            <a:r>
              <a:rPr lang="en-US" sz="1200" dirty="0" smtClean="0"/>
              <a:t>EXP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Fiscal Year </a:t>
            </a:r>
            <a:r>
              <a:rPr lang="en-US" sz="1200" dirty="0" smtClean="0"/>
              <a:t>2022-This </a:t>
            </a:r>
            <a:r>
              <a:rPr lang="en-US" sz="1200" dirty="0"/>
              <a:t>will change each year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Always use From period 1 to period </a:t>
            </a:r>
            <a:r>
              <a:rPr lang="en-US" sz="1200" dirty="0" smtClean="0"/>
              <a:t>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Clock to run report- This will take a few minutes to run.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4267200" y="2724150"/>
            <a:ext cx="4572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91000" y="2419350"/>
            <a:ext cx="609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0" y="2419350"/>
            <a:ext cx="609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67200" y="3105150"/>
            <a:ext cx="457200" cy="152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1962150"/>
            <a:ext cx="3048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24400" y="3943350"/>
            <a:ext cx="4572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6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6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19 budget report (Cont’d)</a:t>
            </a: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047750"/>
            <a:ext cx="73152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Font typeface="Cabin"/>
              <a:buNone/>
            </a:pPr>
            <a:endParaRPr lang="en-US" sz="2000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895350"/>
            <a:ext cx="289980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397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Below is the 19 Report</a:t>
            </a:r>
          </a:p>
        </p:txBody>
      </p:sp>
      <p:pic>
        <p:nvPicPr>
          <p:cNvPr id="3" name="Picture 2" descr="Execute Actual vs Budget (annual with c/f): Overview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8"/>
          <a:stretch/>
        </p:blipFill>
        <p:spPr>
          <a:xfrm>
            <a:off x="228600" y="1276350"/>
            <a:ext cx="5169710" cy="2714702"/>
          </a:xfrm>
          <a:prstGeom prst="rect">
            <a:avLst/>
          </a:prstGeom>
        </p:spPr>
      </p:pic>
      <p:pic>
        <p:nvPicPr>
          <p:cNvPr id="4" name="Picture 3" descr="Prin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86150"/>
            <a:ext cx="2514951" cy="1400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135255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</a:t>
            </a:r>
          </a:p>
          <a:p>
            <a:endParaRPr lang="en-US" dirty="0" smtClean="0"/>
          </a:p>
          <a:p>
            <a:r>
              <a:rPr lang="en-US" dirty="0" smtClean="0"/>
              <a:t>Choose all Columns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1428750"/>
            <a:ext cx="228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0" y="3943350"/>
            <a:ext cx="25146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7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7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1;p42"/>
          <p:cNvSpPr txBox="1">
            <a:spLocks/>
          </p:cNvSpPr>
          <p:nvPr/>
        </p:nvSpPr>
        <p:spPr>
          <a:xfrm>
            <a:off x="3429000" y="361950"/>
            <a:ext cx="5562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Print Screen List green check mark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Print- change from your printer to Microsoft Print to PDF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Save print Out put as: Put in you monthly report folder on your desk top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Save as 19 report the month and the year</a:t>
            </a:r>
            <a:endParaRPr lang="en-US" sz="14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895350"/>
            <a:ext cx="7696200" cy="457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>
                  <a:lumMod val="75000"/>
                </a:schemeClr>
              </a:buClr>
            </a:pPr>
            <a:endParaRPr lang="en-US" sz="2000" dirty="0" smtClean="0"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87688" y="1657350"/>
            <a:ext cx="285591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rgbClr val="90C226"/>
              </a:buClr>
              <a:buNone/>
            </a:pPr>
            <a:endParaRPr lang="en-US" sz="1200" dirty="0">
              <a:solidFill>
                <a:schemeClr val="tx1"/>
              </a:solidFill>
              <a:latin typeface="Montserrat Light" panose="020B060402020202020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43600" y="1657350"/>
            <a:ext cx="3200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rgbClr val="90C226"/>
              </a:buClr>
              <a:buFont typeface="Cabin"/>
              <a:buNone/>
            </a:pPr>
            <a:endParaRPr lang="en-US" sz="1400" dirty="0">
              <a:latin typeface="Montserrat Light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190750"/>
            <a:ext cx="4049570" cy="2829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Prin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5022"/>
            <a:ext cx="4267796" cy="3248478"/>
          </a:xfrm>
          <a:prstGeom prst="rect">
            <a:avLst/>
          </a:prstGeom>
        </p:spPr>
      </p:pic>
      <p:pic>
        <p:nvPicPr>
          <p:cNvPr id="13" name="Picture 12" descr="Print Screen Lis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3269974" cy="18039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581150"/>
            <a:ext cx="228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2419350"/>
            <a:ext cx="22860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4705350"/>
            <a:ext cx="8382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2343150"/>
            <a:ext cx="2133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62600" y="4324350"/>
            <a:ext cx="10668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543800" y="4781550"/>
            <a:ext cx="8382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 Document List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2" b="27766"/>
          <a:stretch/>
        </p:blipFill>
        <p:spPr>
          <a:xfrm>
            <a:off x="1143000" y="742950"/>
            <a:ext cx="5559589" cy="4400550"/>
          </a:xfrm>
          <a:prstGeom prst="rect">
            <a:avLst/>
          </a:prstGeom>
        </p:spPr>
      </p:pic>
      <p:sp>
        <p:nvSpPr>
          <p:cNvPr id="604" name="Google Shape;604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8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14" name="Google Shape;614;p41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8</a:t>
            </a:fld>
            <a:endParaRPr sz="800"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5" name="Google Shape;615;p41"/>
          <p:cNvSpPr txBox="1">
            <a:spLocks noGrp="1"/>
          </p:cNvSpPr>
          <p:nvPr>
            <p:ph type="ctrTitle" idx="4294967295"/>
          </p:nvPr>
        </p:nvSpPr>
        <p:spPr>
          <a:xfrm>
            <a:off x="1676400" y="279750"/>
            <a:ext cx="5791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dirty="0"/>
              <a:t> </a:t>
            </a:r>
            <a:r>
              <a:rPr lang="en-US" dirty="0">
                <a:latin typeface="Montserrat" panose="020B0604020202020204" charset="0"/>
                <a:cs typeface="Arial" panose="020B0604020202020204" pitchFamily="34" charset="0"/>
              </a:rPr>
              <a:t>T Code: </a:t>
            </a:r>
            <a:r>
              <a:rPr lang="en-US" dirty="0" smtClean="0">
                <a:latin typeface="Montserrat" panose="020B060402020202020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_</a:t>
            </a:r>
            <a:r>
              <a:rPr lang="en-US" dirty="0" smtClean="0">
                <a:latin typeface="Montserrat" panose="020B0604020202020204" charset="0"/>
                <a:cs typeface="Arial" panose="020B0604020202020204" pitchFamily="34" charset="0"/>
              </a:rPr>
              <a:t>OKD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_</a:t>
            </a:r>
            <a:r>
              <a:rPr lang="en-US" dirty="0" smtClean="0">
                <a:latin typeface="Montserrat" panose="020B0604020202020204" charset="0"/>
                <a:cs typeface="Arial" panose="020B0604020202020204" pitchFamily="34" charset="0"/>
              </a:rPr>
              <a:t>48000056</a:t>
            </a:r>
            <a:endParaRPr b="0" dirty="0">
              <a:solidFill>
                <a:srgbClr val="434343"/>
              </a:solidFill>
              <a:latin typeface="Montserrat" panose="020B0604020202020204" charset="0"/>
              <a:ea typeface="Montserrat Light"/>
              <a:cs typeface="Arial" panose="020B0604020202020204" pitchFamily="34" charset="0"/>
              <a:sym typeface="Montserrat Light"/>
            </a:endParaRPr>
          </a:p>
        </p:txBody>
      </p:sp>
      <p:pic>
        <p:nvPicPr>
          <p:cNvPr id="9" name="Google Shape;6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0600" y="99749"/>
            <a:ext cx="428776" cy="4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86600" y="57150"/>
            <a:ext cx="1600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Document Type-CJ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Fiscal period-Put in the number to the month you want or leave blank for the whole year</a:t>
            </a:r>
          </a:p>
          <a:p>
            <a:pPr algn="ctr"/>
            <a:r>
              <a:rPr lang="en-US" sz="1050" dirty="0"/>
              <a:t>1-July</a:t>
            </a:r>
          </a:p>
          <a:p>
            <a:pPr algn="ctr"/>
            <a:r>
              <a:rPr lang="en-US" sz="1050" dirty="0"/>
              <a:t>2-August</a:t>
            </a:r>
          </a:p>
          <a:p>
            <a:pPr algn="ctr"/>
            <a:r>
              <a:rPr lang="en-US" sz="1050" dirty="0"/>
              <a:t>3-September</a:t>
            </a:r>
          </a:p>
          <a:p>
            <a:pPr algn="ctr"/>
            <a:r>
              <a:rPr lang="en-US" sz="1050" dirty="0"/>
              <a:t>4-October</a:t>
            </a:r>
          </a:p>
          <a:p>
            <a:pPr algn="ctr"/>
            <a:r>
              <a:rPr lang="en-US" sz="1050" dirty="0"/>
              <a:t>5-November</a:t>
            </a:r>
          </a:p>
          <a:p>
            <a:pPr algn="ctr"/>
            <a:r>
              <a:rPr lang="en-US" sz="1050" dirty="0"/>
              <a:t>6-December</a:t>
            </a:r>
          </a:p>
          <a:p>
            <a:pPr algn="ctr"/>
            <a:r>
              <a:rPr lang="en-US" sz="1050" dirty="0"/>
              <a:t>7-January</a:t>
            </a:r>
          </a:p>
          <a:p>
            <a:pPr algn="ctr"/>
            <a:r>
              <a:rPr lang="en-US" sz="1050" dirty="0"/>
              <a:t>8-February</a:t>
            </a:r>
          </a:p>
          <a:p>
            <a:pPr algn="ctr"/>
            <a:r>
              <a:rPr lang="en-US" sz="1050" dirty="0"/>
              <a:t>9-March</a:t>
            </a:r>
          </a:p>
          <a:p>
            <a:pPr algn="ctr"/>
            <a:r>
              <a:rPr lang="en-US" sz="1050" dirty="0"/>
              <a:t>10-April</a:t>
            </a:r>
          </a:p>
          <a:p>
            <a:pPr algn="ctr"/>
            <a:r>
              <a:rPr lang="en-US" sz="1050" dirty="0"/>
              <a:t>11-May</a:t>
            </a:r>
          </a:p>
          <a:p>
            <a:pPr algn="ctr"/>
            <a:r>
              <a:rPr lang="en-US" sz="1050" dirty="0"/>
              <a:t>12-June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Business area-60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Funds center-Site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Remove your Name from SAP user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Uncheck include parked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Click the clock to run the report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1885950"/>
            <a:ext cx="19812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2800350"/>
            <a:ext cx="2209800" cy="685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1600" y="3943350"/>
            <a:ext cx="23622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4552950"/>
            <a:ext cx="1371600" cy="228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1352550"/>
            <a:ext cx="284922" cy="209550"/>
          </a:xfrm>
          <a:prstGeom prst="roundRect">
            <a:avLst>
              <a:gd name="adj" fmla="val 4275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35255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 run report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905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rPr>
              <a:t>9</a:t>
            </a:fld>
            <a:endParaRPr>
              <a:solidFill>
                <a:srgbClr val="3E51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56 report (</a:t>
            </a:r>
            <a:r>
              <a:rPr lang="en-US" dirty="0" smtClean="0"/>
              <a:t>cont’d)</a:t>
            </a:r>
            <a:endParaRPr lang="en-US" dirty="0"/>
          </a:p>
        </p:txBody>
      </p:sp>
      <p:pic>
        <p:nvPicPr>
          <p:cNvPr id="624" name="Google Shape;6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0" y="99749"/>
            <a:ext cx="657376" cy="5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895350"/>
            <a:ext cx="4665292" cy="59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Char char="⏷"/>
              <a:defRPr sz="1400" b="0" i="0" u="none" strike="noStrike" cap="none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This is what the report looks like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0" y="2571750"/>
            <a:ext cx="1905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Highlight the Fund column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the E/E </a:t>
            </a:r>
            <a:r>
              <a:rPr lang="en-US" dirty="0" smtClean="0"/>
              <a:t>icon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will put the numbers in cost center order and total them by cost center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I Document List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1"/>
          <a:stretch/>
        </p:blipFill>
        <p:spPr>
          <a:xfrm>
            <a:off x="30804" y="1504950"/>
            <a:ext cx="6897547" cy="30090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2114550"/>
            <a:ext cx="3048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0" y="3181350"/>
            <a:ext cx="685800" cy="1295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581</Words>
  <Application>Microsoft Office PowerPoint</Application>
  <PresentationFormat>On-screen Show (16:9)</PresentationFormat>
  <Paragraphs>125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</vt:lpstr>
      <vt:lpstr>Montserrat ExtraLight</vt:lpstr>
      <vt:lpstr>Quicksand Light</vt:lpstr>
      <vt:lpstr>Arial</vt:lpstr>
      <vt:lpstr>Arvo</vt:lpstr>
      <vt:lpstr>Cabin</vt:lpstr>
      <vt:lpstr>Montserrat Light</vt:lpstr>
      <vt:lpstr>Montserrat Black</vt:lpstr>
      <vt:lpstr>Montserrat</vt:lpstr>
      <vt:lpstr>Bodoni</vt:lpstr>
      <vt:lpstr>Yellow Abstract Bussines</vt:lpstr>
      <vt:lpstr>PowerPoint Presentation</vt:lpstr>
      <vt:lpstr>PowerPoint Presentation</vt:lpstr>
      <vt:lpstr>Monthly Check list- Cognito</vt:lpstr>
      <vt:lpstr>SAF Fundraiser inventory/Profit and Loss</vt:lpstr>
      <vt:lpstr>How to run 19 budget report</vt:lpstr>
      <vt:lpstr>19 budget report (Cont’d)</vt:lpstr>
      <vt:lpstr>PowerPoint Presentation</vt:lpstr>
      <vt:lpstr> T Code: Y_OKD_48000056</vt:lpstr>
      <vt:lpstr>56 report (cont’d)</vt:lpstr>
      <vt:lpstr>56 report (cont’d)</vt:lpstr>
      <vt:lpstr>Print  56 report</vt:lpstr>
      <vt:lpstr>PowerPoint Presentation</vt:lpstr>
      <vt:lpstr>Zmm97TD</vt:lpstr>
      <vt:lpstr>Print Zmm97td </vt:lpstr>
      <vt:lpstr>Cash Count for Athletic Change fund</vt:lpstr>
      <vt:lpstr>Cognito Form</vt:lpstr>
      <vt:lpstr>Part 2: Report information  Click all that apply</vt:lpstr>
      <vt:lpstr>Part 3- Backup documents</vt:lpstr>
      <vt:lpstr>Part 4- Signatures- Preparer’s Info </vt:lpstr>
      <vt:lpstr>Part 5- Signatures- Approver’s Info </vt:lpstr>
      <vt:lpstr>Once you start your monthly report Accounting will see your progress.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Barbara L.</dc:creator>
  <cp:lastModifiedBy>Banks, Barbara L.</cp:lastModifiedBy>
  <cp:revision>106</cp:revision>
  <cp:lastPrinted>2019-10-09T22:13:46Z</cp:lastPrinted>
  <dcterms:modified xsi:type="dcterms:W3CDTF">2022-08-10T14:32:12Z</dcterms:modified>
</cp:coreProperties>
</file>